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302" r:id="rId2"/>
    <p:sldId id="303" r:id="rId3"/>
    <p:sldId id="295" r:id="rId4"/>
    <p:sldId id="304" r:id="rId5"/>
    <p:sldId id="305" r:id="rId6"/>
    <p:sldId id="257" r:id="rId7"/>
    <p:sldId id="275" r:id="rId8"/>
    <p:sldId id="306" r:id="rId9"/>
    <p:sldId id="277" r:id="rId10"/>
    <p:sldId id="322" r:id="rId11"/>
    <p:sldId id="323" r:id="rId12"/>
    <p:sldId id="308" r:id="rId13"/>
    <p:sldId id="324" r:id="rId14"/>
    <p:sldId id="309" r:id="rId15"/>
    <p:sldId id="310" r:id="rId16"/>
    <p:sldId id="311" r:id="rId17"/>
    <p:sldId id="312" r:id="rId18"/>
    <p:sldId id="313" r:id="rId19"/>
    <p:sldId id="314" r:id="rId20"/>
    <p:sldId id="315" r:id="rId21"/>
    <p:sldId id="316" r:id="rId22"/>
    <p:sldId id="317" r:id="rId23"/>
    <p:sldId id="318" r:id="rId24"/>
    <p:sldId id="326" r:id="rId25"/>
    <p:sldId id="319" r:id="rId26"/>
    <p:sldId id="320" r:id="rId27"/>
    <p:sldId id="325" r:id="rId28"/>
    <p:sldId id="321" r:id="rId29"/>
    <p:sldId id="297" r:id="rId30"/>
    <p:sldId id="300" r:id="rId31"/>
  </p:sldIdLst>
  <p:sldSz cx="9144000" cy="6858000" type="screen4x3"/>
  <p:notesSz cx="6669088" cy="98202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B1EA"/>
    <a:srgbClr val="F8A6DB"/>
    <a:srgbClr val="A4A8FA"/>
    <a:srgbClr val="99FF66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08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4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B1F6CC-A1F7-407D-8123-A70CB1CECA35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79475" y="736600"/>
            <a:ext cx="4910138" cy="3683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750" y="4664075"/>
            <a:ext cx="5335588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28150"/>
            <a:ext cx="2889250" cy="4905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8250" y="9328150"/>
            <a:ext cx="2889250" cy="4905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9AA524-5989-4741-9C5B-511659BED7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3540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796D9B-3FD0-421B-AC1A-5834521301B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BF07EA-B7F6-4951-9F32-3B734586A19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4427C9-8A3E-4DA9-845A-57E8408C617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C9C12C6-F6EF-472C-9A6C-5E45D135B62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512F0BB-6133-4864-A3BD-031DAD08578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64DC69-C4E7-4AC4-8750-AAC4100D09D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5C8754-F42E-465A-B35F-007E1B5552F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789AB3-7EFC-4FBC-A10E-B83D8977718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E7FBFC-813D-4569-A006-B8575B27AE8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56F9A3-18F5-430E-B348-8C2C937740D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0FE23A-5088-45BD-B7D6-0D553E8B3F2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234533-D3DF-4D2B-BF5C-694D2B35FE6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509C8E-B74D-4E01-A68C-B4083C6A5E4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D67A9A61-9E84-4037-8285-11066E6BF923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commons.wikimedia.org/wiki/File:Shema_Glicozida.png?uselang=ru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commons.wikimedia.org/wiki/File:Reaction-Glucose-Glucose-6P.png?uselang=ru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commons.wikimedia.org/wiki/File:Reaction-Glucose-6P-Fructose-6P.png?uselang=ru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commons.wikimedia.org/wiki/File:Reaction-Fructose-6P-F26BP.png?uselang=ru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commons.wikimedia.org/wiki/File:Reaction-F16BP-DOAP-GA3P.png?uselang=ru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commons.wikimedia.org/wiki/File:Reaction-DOAP-GA3P.png?uselang=ru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commons.wikimedia.org/wiki/File:Reaction-GA3P-13DPG.png?uselang=r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commons.wikimedia.org/wiki/File:Reaction-13DPG-3PG.png?uselang=ru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commons.wikimedia.org/wiki/File:Reaction-3PG-2PG.png?uselang=ru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hyperlink" Target="http://commons.wikimedia.org/wiki/File:Reaction-2PG-PEP.png?uselang=ru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commons.wikimedia.org/wiki/File:Reaction-PEP-Pyruvate.png?uselang=ru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20.wmf"/><Relationship Id="rId4" Type="http://schemas.openxmlformats.org/officeDocument/2006/relationships/image" Target="../media/image17.wmf"/><Relationship Id="rId9" Type="http://schemas.openxmlformats.org/officeDocument/2006/relationships/oleObject" Target="../embeddings/oleObject4.bin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commons.wikimedia.org/wiki/File:Reaction-Glucose-Glucose-6P.png?uselang=ru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0"/>
            <a:ext cx="8143932" cy="1428729"/>
          </a:xfrm>
          <a:solidFill>
            <a:schemeClr val="bg2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Лекция № 11. </a:t>
            </a:r>
            <a:r>
              <a:rPr lang="kk-KZ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Көмірсулардың </a:t>
            </a:r>
            <a:r>
              <a:rPr lang="kk-K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метаболизмі. </a:t>
            </a:r>
            <a:r>
              <a:rPr lang="kk-KZ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Гликолиз</a:t>
            </a:r>
            <a:r>
              <a:rPr lang="kk-K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түзілетін аралық өнімдері мен энергия мөлшері. 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8F0DBE5-D33E-4E58-AB17-12D164EF91F8}" type="slidenum">
              <a:rPr lang="ru-RU" smtClean="0"/>
              <a:pPr/>
              <a:t>1</a:t>
            </a:fld>
            <a:endParaRPr lang="ru-RU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5429256" y="5072063"/>
            <a:ext cx="3429024" cy="9239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kk-KZ" sz="1800" b="1" dirty="0">
                <a:latin typeface="Times New Roman" pitchFamily="18" charset="0"/>
                <a:cs typeface="Times New Roman" pitchFamily="18" charset="0"/>
              </a:rPr>
              <a:t>Лектор,  д.х.н., профессор </a:t>
            </a:r>
          </a:p>
          <a:p>
            <a:pPr>
              <a:defRPr/>
            </a:pPr>
            <a:r>
              <a:rPr lang="kk-KZ" sz="1800" b="1" dirty="0">
                <a:latin typeface="Times New Roman" pitchFamily="18" charset="0"/>
                <a:cs typeface="Times New Roman" pitchFamily="18" charset="0"/>
              </a:rPr>
              <a:t>Шоинбекова </a:t>
            </a:r>
          </a:p>
          <a:p>
            <a:pPr>
              <a:defRPr/>
            </a:pPr>
            <a:r>
              <a:rPr lang="kk-KZ" sz="1800" b="1" dirty="0">
                <a:latin typeface="Times New Roman" pitchFamily="18" charset="0"/>
                <a:cs typeface="Times New Roman" pitchFamily="18" charset="0"/>
              </a:rPr>
              <a:t>Сабина Алимжановна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8610" name="Picture 2" descr="C:\Users\Sabina\Pictures\a_tigr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571612"/>
            <a:ext cx="4429156" cy="4454525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</p:pic>
      <p:pic>
        <p:nvPicPr>
          <p:cNvPr id="1026" name="Picture 2" descr="C:\Users\Sabina\Desktop\IMG_2007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1500174"/>
            <a:ext cx="3429024" cy="350046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7" name="Picture 2" descr="C:\Users\Sabina\Desktop\IMG_2007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1454005"/>
            <a:ext cx="3429024" cy="350046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  <a:solidFill>
            <a:schemeClr val="accent1">
              <a:lumMod val="90000"/>
            </a:schemeClr>
          </a:solidFill>
          <a:ln>
            <a:solidFill>
              <a:srgbClr val="C00000"/>
            </a:solidFill>
          </a:ln>
        </p:spPr>
        <p:txBody>
          <a:bodyPr/>
          <a:lstStyle/>
          <a:p>
            <a:r>
              <a:rPr lang="kk-KZ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kk-KZ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kk-KZ" sz="3200" b="1" dirty="0" smtClean="0">
                <a:solidFill>
                  <a:schemeClr val="tx1"/>
                </a:solidFill>
                <a:latin typeface="Times New Roman" pitchFamily="18" charset="0"/>
              </a:rPr>
              <a:t>Гликолиздің жалпы сипаттамалары:</a:t>
            </a:r>
            <a:br>
              <a:rPr lang="kk-KZ" sz="3200" b="1" dirty="0" smtClean="0">
                <a:solidFill>
                  <a:schemeClr val="tx1"/>
                </a:solidFill>
                <a:latin typeface="Times New Roman" pitchFamily="18" charset="0"/>
              </a:rPr>
            </a:b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500726"/>
          </a:xfrm>
          <a:solidFill>
            <a:schemeClr val="accent1">
              <a:lumMod val="90000"/>
            </a:schemeClr>
          </a:solidFill>
          <a:ln>
            <a:solidFill>
              <a:srgbClr val="C00000"/>
            </a:solidFill>
          </a:ln>
        </p:spPr>
        <p:txBody>
          <a:bodyPr/>
          <a:lstStyle/>
          <a:p>
            <a:pPr lvl="0"/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Гликолиз клетканың </a:t>
            </a:r>
            <a:r>
              <a:rPr lang="kk-KZ" sz="2800" b="1" i="1" dirty="0" smtClean="0">
                <a:latin typeface="Times New Roman" pitchFamily="18" charset="0"/>
                <a:cs typeface="Times New Roman" pitchFamily="18" charset="0"/>
              </a:rPr>
              <a:t>цитозолінде 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жүреді, пируватқа дейін  глюкозаның ыдырауын катализдейтін ферменттер </a:t>
            </a:r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цитозольда 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орналасады;</a:t>
            </a:r>
          </a:p>
          <a:p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Гликолизге қатысатын ферменттер: </a:t>
            </a:r>
            <a:r>
              <a:rPr lang="kk-KZ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гексокиназа (глюкокиназа), глюкозофосфатизомераза, фосфофруктокиназа, альдолаза, фосфоглицеромутаза, енолаза, пируваткиназа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 Гликолиздің </a:t>
            </a:r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қайтымсыз реакцияларын (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1, 3, 10), оларды: гексокиназа, (глюкокиназа), фосфофруктокиназа,  пируваткиназа </a:t>
            </a:r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катализдейді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. 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4DC69-C4E7-4AC4-8750-AAC4100D09D1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357982"/>
          </a:xfrm>
          <a:solidFill>
            <a:schemeClr val="accent1">
              <a:lumMod val="90000"/>
            </a:schemeClr>
          </a:solidFill>
          <a:ln>
            <a:solidFill>
              <a:srgbClr val="C00000"/>
            </a:solidFill>
          </a:ln>
        </p:spPr>
        <p:txBody>
          <a:bodyPr/>
          <a:lstStyle/>
          <a:p>
            <a:pPr lvl="0"/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Фосфорлану реакциялары үшін фосфат тобының көзі ретінде АТФ (1 мен 3-реакциялары) немесе бейорганикалық фосфат (6-реакция) қатысады.</a:t>
            </a:r>
          </a:p>
          <a:p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Гликолизге қатысатын метаболиттердің барлығы фосфорланған түрінде болады.</a:t>
            </a:r>
          </a:p>
          <a:p>
            <a:pPr lvl="0"/>
            <a:r>
              <a:rPr lang="kk-KZ" sz="2800" dirty="0" smtClean="0">
                <a:latin typeface="Times New Roman" pitchFamily="18" charset="0"/>
              </a:rPr>
              <a:t>Аэробты гликолизде НАД</a:t>
            </a:r>
            <a:r>
              <a:rPr lang="kk-KZ" sz="2800" baseline="30000" dirty="0" smtClean="0">
                <a:latin typeface="Times New Roman" pitchFamily="18" charset="0"/>
              </a:rPr>
              <a:t>+</a:t>
            </a:r>
            <a:r>
              <a:rPr lang="kk-KZ" sz="2800" dirty="0" smtClean="0">
                <a:latin typeface="Times New Roman" pitchFamily="18" charset="0"/>
              </a:rPr>
              <a:t> тыныс алу тізбегі қатысуымен түзіледі. </a:t>
            </a:r>
          </a:p>
          <a:p>
            <a:r>
              <a:rPr lang="kk-KZ" sz="2800" dirty="0" smtClean="0">
                <a:latin typeface="Times New Roman" pitchFamily="18" charset="0"/>
              </a:rPr>
              <a:t>Анаэробты гликолизде пируват тотықсызданғанда НАДН тотығады да НАД</a:t>
            </a:r>
            <a:r>
              <a:rPr lang="kk-KZ" sz="2800" baseline="30000" dirty="0" smtClean="0">
                <a:latin typeface="Times New Roman" pitchFamily="18" charset="0"/>
              </a:rPr>
              <a:t>+</a:t>
            </a:r>
            <a:r>
              <a:rPr lang="kk-KZ" sz="2800" dirty="0" smtClean="0">
                <a:latin typeface="Times New Roman" pitchFamily="18" charset="0"/>
              </a:rPr>
              <a:t> түзіледі.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Гликолиз процесі жүзеге асу үшін НАД</a:t>
            </a:r>
            <a:r>
              <a:rPr lang="kk-KZ" sz="2800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 қажет. </a:t>
            </a:r>
          </a:p>
          <a:p>
            <a:pPr lvl="0"/>
            <a:endParaRPr lang="kk-KZ" sz="2800" dirty="0" smtClean="0">
              <a:latin typeface="Times New Roman" pitchFamily="18" charset="0"/>
            </a:endParaRPr>
          </a:p>
          <a:p>
            <a:endParaRPr lang="kk-KZ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kk-KZ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4DC69-C4E7-4AC4-8750-AAC4100D09D1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2441"/>
            <a:ext cx="8215370" cy="798757"/>
          </a:xfrm>
          <a:solidFill>
            <a:srgbClr val="F8A6DB"/>
          </a:solidFill>
          <a:ln w="38100">
            <a:solidFill>
              <a:srgbClr val="C00000"/>
            </a:solidFill>
          </a:ln>
        </p:spPr>
        <p:txBody>
          <a:bodyPr/>
          <a:lstStyle/>
          <a:p>
            <a:r>
              <a:rPr lang="kk-K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Гликолиз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upload.wikimedia.org/wikipedia/commons/thumb/f/fa/Shema_Glicozida.png/400px-Shema_Glicozida.pn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142984"/>
            <a:ext cx="8143931" cy="5572164"/>
          </a:xfrm>
          <a:prstGeom prst="rect">
            <a:avLst/>
          </a:prstGeom>
          <a:solidFill>
            <a:srgbClr val="F8A6DB"/>
          </a:solidFill>
          <a:ln w="38100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4DC69-C4E7-4AC4-8750-AAC4100D09D1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7166"/>
            <a:ext cx="8358246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4DC69-C4E7-4AC4-8750-AAC4100D09D1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txBody>
          <a:bodyPr/>
          <a:lstStyle/>
          <a:p>
            <a:r>
              <a:rPr lang="kk-KZ" sz="3200" b="1" dirty="0" smtClean="0">
                <a:latin typeface="Times New Roman" pitchFamily="18" charset="0"/>
                <a:cs typeface="Times New Roman" pitchFamily="18" charset="0"/>
              </a:rPr>
              <a:t>Гликолиздің сатылары: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Reaction-Glucose-Glucose-6P.pn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214554"/>
            <a:ext cx="8358246" cy="4357718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69633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457200" y="1215850"/>
            <a:ext cx="8329641" cy="83099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lvl="0" indent="0">
              <a:spcBef>
                <a:spcPct val="0"/>
              </a:spcBef>
              <a:buNone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1)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Глюкозаның 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фосфорлануы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глюкозо-6-фосфаттың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түзілуі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Г-6-Ф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):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гексокиназа</a:t>
            </a:r>
            <a:r>
              <a:rPr kumimoji="0" lang="ru-RU" sz="2400" b="1" i="1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ферменті</a:t>
            </a:r>
            <a:r>
              <a:rPr kumimoji="0" lang="ru-RU" sz="2400" b="1" i="1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—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4DC69-C4E7-4AC4-8750-AAC4100D09D1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  <a:solidFill>
            <a:schemeClr val="accent2">
              <a:lumMod val="20000"/>
              <a:lumOff val="80000"/>
            </a:schemeClr>
          </a:solidFill>
          <a:ln w="57150">
            <a:solidFill>
              <a:srgbClr val="C00000"/>
            </a:solidFill>
          </a:ln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Г-6-Ф  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фруктозо-6-фосфатқа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Ф-6-Ф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айналуы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фосфоглюкоизомераза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ферменті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Reaction-Glucose-6P-Fructose-6P.pn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571612"/>
            <a:ext cx="8286808" cy="4643470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4DC69-C4E7-4AC4-8750-AAC4100D09D1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  <a:solidFill>
            <a:schemeClr val="bg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/>
          <a:lstStyle/>
          <a:p>
            <a:pPr algn="l"/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қайтымсыз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фруктозо-6-фосфаттың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фосфорлануы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(3); 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фосфофруктокиназа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молекула АТФ </a:t>
            </a:r>
            <a:r>
              <a:rPr lang="ru-RU" sz="2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жұмсалады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4)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қайтымды 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фруктозо-1,6-бифосфаттың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Ф-1,6-бФ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екі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триозаға  альдольді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ыдырауы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(4).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Reaction-Fructose-6P-F26BP.pn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785926"/>
            <a:ext cx="8143931" cy="4357718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4DC69-C4E7-4AC4-8750-AAC4100D09D1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000792"/>
          </a:xfrm>
          <a:solidFill>
            <a:schemeClr val="bg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/>
          <a:lstStyle/>
          <a:p>
            <a:pPr>
              <a:buNone/>
            </a:pP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Ф-1,6-бФ-тың </a:t>
            </a:r>
            <a:r>
              <a:rPr lang="ru-RU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льдольді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ыдырауы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фруктозо-1,6-бифосфат-альдолаза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ферментінің көмегімен жұреді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Reaction-F16BP-DOAP-GA3P.pn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214422"/>
            <a:ext cx="8215370" cy="5072098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4DC69-C4E7-4AC4-8750-AAC4100D09D1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/>
          <a:lstStyle/>
          <a:p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4 -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ші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реакцияда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дигидроксиацетонфосфат</a:t>
            </a:r>
            <a:r>
              <a:rPr lang="ru-RU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және </a:t>
            </a:r>
            <a:r>
              <a:rPr lang="ru-RU" sz="2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глицеральдегид-3-фосфат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түзіледі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біріншісі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фосфотриозоизомераза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әсерінен  екіншісіне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алмасады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):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Reaction-DOAP-GA3P.pn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571612"/>
            <a:ext cx="8215369" cy="4643470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4DC69-C4E7-4AC4-8750-AAC4100D09D1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229600" cy="1082660"/>
          </a:xfrm>
          <a:solidFill>
            <a:schemeClr val="bg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/>
          <a:lstStyle/>
          <a:p>
            <a:pPr algn="l"/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6) </a:t>
            </a:r>
            <a:r>
              <a:rPr lang="ru-RU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Әр</a:t>
            </a:r>
            <a:r>
              <a:rPr lang="ru-RU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глицеральдегидфосфат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молекуласы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глицеральдегидфосфаттың дегидрогеназа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қатысында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НАД</a:t>
            </a:r>
            <a:r>
              <a:rPr lang="ru-RU" sz="2400" b="1" baseline="30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-пен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1,3-дифосфоглицератқа </a:t>
            </a:r>
            <a:r>
              <a:rPr lang="ru-RU" sz="2400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дейін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тотығады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Reaction-GA3P-13DPG.pn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357298"/>
            <a:ext cx="8286808" cy="4929222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4DC69-C4E7-4AC4-8750-AAC4100D09D1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54098"/>
          </a:xfrm>
          <a:solidFill>
            <a:srgbClr val="00B050"/>
          </a:solidFill>
          <a:ln w="57150">
            <a:solidFill>
              <a:srgbClr val="C00000"/>
            </a:solidFill>
          </a:ln>
        </p:spPr>
        <p:txBody>
          <a:bodyPr/>
          <a:lstStyle/>
          <a:p>
            <a:r>
              <a:rPr lang="kk-KZ" dirty="0" smtClean="0">
                <a:latin typeface="Times New Roman" pitchFamily="18" charset="0"/>
              </a:rPr>
              <a:t/>
            </a:r>
            <a:br>
              <a:rPr lang="kk-KZ" dirty="0" smtClean="0">
                <a:latin typeface="Times New Roman" pitchFamily="18" charset="0"/>
              </a:rPr>
            </a:br>
            <a:r>
              <a:rPr lang="kk-KZ" dirty="0" smtClean="0">
                <a:latin typeface="Times New Roman" pitchFamily="18" charset="0"/>
              </a:rPr>
              <a:t>Негізгі сұрақтар:</a:t>
            </a:r>
            <a:br>
              <a:rPr lang="kk-KZ" dirty="0" smtClean="0">
                <a:latin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rgbClr val="EDB1EA"/>
          </a:solidFill>
          <a:ln>
            <a:solidFill>
              <a:srgbClr val="C00000"/>
            </a:solidFill>
          </a:ln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kk-KZ" dirty="0" smtClean="0">
                <a:latin typeface="Times New Roman" pitchFamily="18" charset="0"/>
              </a:rPr>
              <a:t>Клетка ішіндегі көмірсулардың қорытылуы; </a:t>
            </a:r>
          </a:p>
          <a:p>
            <a:pPr marL="609600" indent="-609600">
              <a:buFontTx/>
              <a:buAutoNum type="arabicPeriod"/>
            </a:pPr>
            <a:r>
              <a:rPr lang="kk-KZ" b="1" dirty="0" smtClean="0">
                <a:latin typeface="Times New Roman" pitchFamily="18" charset="0"/>
              </a:rPr>
              <a:t>Гликолиз;</a:t>
            </a:r>
          </a:p>
          <a:p>
            <a:pPr marL="609600" indent="-609600">
              <a:buFontTx/>
              <a:buAutoNum type="arabicPeriod"/>
            </a:pPr>
            <a:r>
              <a:rPr lang="kk-KZ" dirty="0" smtClean="0">
                <a:latin typeface="Times New Roman" pitchFamily="18" charset="0"/>
              </a:rPr>
              <a:t>Гликогенолиз;</a:t>
            </a:r>
          </a:p>
          <a:p>
            <a:pPr marL="609600" indent="-609600">
              <a:buFontTx/>
              <a:buAutoNum type="arabicPeriod"/>
            </a:pPr>
            <a:r>
              <a:rPr lang="kk-KZ" dirty="0" smtClean="0">
                <a:latin typeface="Times New Roman" pitchFamily="18" charset="0"/>
              </a:rPr>
              <a:t>Ашу;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4DC69-C4E7-4AC4-8750-AAC4100D09D1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/>
          <a:lstStyle/>
          <a:p>
            <a:pPr algn="l"/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7) </a:t>
            </a:r>
            <a:r>
              <a:rPr lang="ru-RU" sz="2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1,3-дифосфоглицераттан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фосфор </a:t>
            </a:r>
            <a:r>
              <a:rPr lang="ru-RU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қышқылының қалдығы </a:t>
            </a:r>
            <a:r>
              <a:rPr lang="ru-RU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фосфоглицераткиназа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ферментімен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АДФ </a:t>
            </a:r>
            <a:r>
              <a:rPr lang="ru-RU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молекуласына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тасымалданады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— АТФ </a:t>
            </a:r>
            <a:r>
              <a:rPr lang="ru-RU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молекуласы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түзіледі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Reaction-13DPG-3PG.pn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500174"/>
            <a:ext cx="8143931" cy="4786346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4DC69-C4E7-4AC4-8750-AAC4100D09D1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  <a:solidFill>
            <a:schemeClr val="bg2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txBody>
          <a:bodyPr/>
          <a:lstStyle/>
          <a:p>
            <a:pPr algn="just"/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2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Фосфоглицеролмутаза</a:t>
            </a:r>
            <a:r>
              <a:rPr lang="ru-RU" sz="2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ферменті</a:t>
            </a:r>
            <a:r>
              <a:rPr lang="ru-RU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2-фосфоглицератты </a:t>
            </a:r>
            <a:r>
              <a:rPr lang="ru-RU" sz="2200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түзеді</a:t>
            </a:r>
            <a:r>
              <a:rPr lang="ru-RU" sz="22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Reaction-3PG-2PG.pn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071546"/>
            <a:ext cx="8286808" cy="214314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90113" name="Rectangle 1"/>
          <p:cNvSpPr>
            <a:spLocks noChangeArrowheads="1"/>
          </p:cNvSpPr>
          <p:nvPr/>
        </p:nvSpPr>
        <p:spPr bwMode="auto">
          <a:xfrm>
            <a:off x="500034" y="3347973"/>
            <a:ext cx="8358246" cy="46166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81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9)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Енолаза</a:t>
            </a:r>
            <a:r>
              <a:rPr lang="ru-RU" sz="2400" dirty="0" smtClean="0"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фосфоенолпируватты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түзеді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</p:txBody>
      </p:sp>
      <p:pic>
        <p:nvPicPr>
          <p:cNvPr id="6" name="Рисунок 5" descr="Reaction-2PG-PEP.png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3857628"/>
            <a:ext cx="8286808" cy="2714644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4DC69-C4E7-4AC4-8750-AAC4100D09D1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785926"/>
          </a:xfrm>
          <a:solidFill>
            <a:schemeClr val="bg2">
              <a:lumMod val="20000"/>
              <a:lumOff val="80000"/>
            </a:schemeClr>
          </a:solidFill>
          <a:ln w="57150">
            <a:solidFill>
              <a:srgbClr val="C00000"/>
            </a:solidFill>
          </a:ln>
        </p:spPr>
        <p:txBody>
          <a:bodyPr/>
          <a:lstStyle/>
          <a:p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10) 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АДФ </a:t>
            </a:r>
            <a:r>
              <a:rPr lang="ru-RU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субстраттық фосфорланудың екінші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реакциясы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жүреді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пируваттың енолды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формасы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және </a:t>
            </a: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АТФ </a:t>
            </a:r>
            <a:r>
              <a:rPr lang="ru-RU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түзіледі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Реакция </a:t>
            </a:r>
            <a:r>
              <a:rPr lang="ru-RU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пируваткиназа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көмегімен жүреді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Пируваттың енолды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формасының изомеризациясы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ферментсіз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жүреді: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Reaction-PEP-Pyruvate.pn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857364"/>
            <a:ext cx="8358245" cy="4572032"/>
          </a:xfrm>
          <a:prstGeom prst="rect">
            <a:avLst/>
          </a:prstGeom>
          <a:noFill/>
          <a:ln w="57150">
            <a:solidFill>
              <a:srgbClr val="C00000"/>
            </a:solidFill>
            <a:prstDash val="solid"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4DC69-C4E7-4AC4-8750-AAC4100D09D1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solidFill>
            <a:srgbClr val="EDB1EA"/>
          </a:solidFill>
          <a:ln w="38100">
            <a:solidFill>
              <a:srgbClr val="C00000"/>
            </a:solidFill>
          </a:ln>
        </p:spPr>
        <p:txBody>
          <a:bodyPr/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Ашу процесі: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908720"/>
            <a:ext cx="8258204" cy="5806428"/>
          </a:xfrm>
          <a:solidFill>
            <a:schemeClr val="accent3">
              <a:lumMod val="95000"/>
            </a:schemeClr>
          </a:solidFill>
          <a:ln>
            <a:solidFill>
              <a:srgbClr val="C00000"/>
            </a:solidFill>
          </a:ln>
        </p:spPr>
        <p:txBody>
          <a:bodyPr/>
          <a:lstStyle/>
          <a:p>
            <a:pPr>
              <a:buNone/>
            </a:pPr>
            <a:r>
              <a:rPr lang="ru-RU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Пируват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пен  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НАД∙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 </a:t>
            </a:r>
            <a:r>
              <a:rPr lang="ru-RU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жағдайы клеткада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оттектің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бар </a:t>
            </a:r>
            <a:r>
              <a:rPr lang="ru-RU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жоқтығына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тәуелді болады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Анаэробты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организмдерде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пируват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пен </a:t>
            </a:r>
            <a:r>
              <a:rPr 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НАД∙H </a:t>
            </a:r>
            <a:r>
              <a:rPr lang="ru-RU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ашиды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Сүтқышқылды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ашу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мысалы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бактерияда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пируват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лактатдегидрогеназа</a:t>
            </a:r>
            <a:r>
              <a:rPr lang="ru-RU" sz="2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ферментінің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көмегімен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сүт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қышқылына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тотықсызданады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Ашытқыларды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спирттік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ашу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байқалады, нәтижесінде  </a:t>
            </a:r>
            <a:r>
              <a:rPr lang="ru-RU" sz="2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этанол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көмірқышқыл  </a:t>
            </a:r>
            <a:r>
              <a:rPr lang="ru-RU" sz="2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газы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түзіледі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Сонымен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қатар, </a:t>
            </a:r>
            <a:r>
              <a:rPr lang="ru-RU" sz="2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май </a:t>
            </a:r>
            <a:r>
              <a:rPr lang="ru-RU" sz="22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қышқылды және лимон-қышқылды ашу</a:t>
            </a:r>
            <a:r>
              <a:rPr lang="ru-RU" sz="2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белгілі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глюкоза </a:t>
            </a:r>
            <a:r>
              <a:rPr 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май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қышқылы</a:t>
            </a:r>
            <a:r>
              <a:rPr lang="ru-RU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+ 2 CO</a:t>
            </a:r>
            <a:r>
              <a:rPr lang="ru-RU" sz="2200" b="1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+ 2 H</a:t>
            </a:r>
            <a:r>
              <a:rPr lang="ru-RU" sz="2200" b="1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Спирттік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ашу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глюкоза → 2 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этанол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CO</a:t>
            </a:r>
            <a:r>
              <a:rPr lang="ru-RU" sz="2200" b="1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лимон-қышқылды ашу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глюкоза → 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лимон </a:t>
            </a:r>
            <a:r>
              <a:rPr lang="ru-RU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қышқылы 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H</a:t>
            </a:r>
            <a:r>
              <a:rPr lang="ru-RU" sz="2200" b="1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4DC69-C4E7-4AC4-8750-AAC4100D09D1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2030315"/>
              </p:ext>
            </p:extLst>
          </p:nvPr>
        </p:nvGraphicFramePr>
        <p:xfrm>
          <a:off x="1187624" y="332656"/>
          <a:ext cx="5904656" cy="1268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r:id="rId3" imgW="3745992" imgH="521208" progId="">
                  <p:embed/>
                </p:oleObj>
              </mc:Choice>
              <mc:Fallback>
                <p:oleObj r:id="rId3" imgW="3745992" imgH="521208" progId="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332656"/>
                        <a:ext cx="5904656" cy="1268760"/>
                      </a:xfrm>
                      <a:prstGeom prst="rect">
                        <a:avLst/>
                      </a:prstGeom>
                      <a:solidFill>
                        <a:srgbClr val="F2F2F2"/>
                      </a:solidFill>
                      <a:ln w="28575">
                        <a:solidFill>
                          <a:srgbClr val="C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0059641"/>
              </p:ext>
            </p:extLst>
          </p:nvPr>
        </p:nvGraphicFramePr>
        <p:xfrm>
          <a:off x="1187624" y="1700808"/>
          <a:ext cx="5904656" cy="1584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r:id="rId5" imgW="4090416" imgH="1121664" progId="">
                  <p:embed/>
                </p:oleObj>
              </mc:Choice>
              <mc:Fallback>
                <p:oleObj r:id="rId5" imgW="4090416" imgH="1121664" progId="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1700808"/>
                        <a:ext cx="5904656" cy="1584176"/>
                      </a:xfrm>
                      <a:prstGeom prst="rect">
                        <a:avLst/>
                      </a:prstGeom>
                      <a:solidFill>
                        <a:srgbClr val="F2F2F2"/>
                      </a:solidFill>
                      <a:ln w="38100">
                        <a:solidFill>
                          <a:srgbClr val="C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8149170"/>
              </p:ext>
            </p:extLst>
          </p:nvPr>
        </p:nvGraphicFramePr>
        <p:xfrm>
          <a:off x="1187624" y="3384376"/>
          <a:ext cx="5905960" cy="11613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r:id="rId7" imgW="5413248" imgH="829056" progId="">
                  <p:embed/>
                </p:oleObj>
              </mc:Choice>
              <mc:Fallback>
                <p:oleObj r:id="rId7" imgW="5413248" imgH="829056" progId="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3384376"/>
                        <a:ext cx="5905960" cy="1161331"/>
                      </a:xfrm>
                      <a:prstGeom prst="rect">
                        <a:avLst/>
                      </a:prstGeom>
                      <a:solidFill>
                        <a:srgbClr val="F2F2F2"/>
                      </a:solidFill>
                      <a:ln w="38100">
                        <a:solidFill>
                          <a:srgbClr val="C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1030657" y="5066944"/>
            <a:ext cx="10195089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5121208"/>
              </p:ext>
            </p:extLst>
          </p:nvPr>
        </p:nvGraphicFramePr>
        <p:xfrm>
          <a:off x="1187624" y="4645099"/>
          <a:ext cx="5904656" cy="14481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r:id="rId9" imgW="5300472" imgH="1121664" progId="">
                  <p:embed/>
                </p:oleObj>
              </mc:Choice>
              <mc:Fallback>
                <p:oleObj r:id="rId9" imgW="5300472" imgH="1121664" progId="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4645099"/>
                        <a:ext cx="5904656" cy="1448197"/>
                      </a:xfrm>
                      <a:prstGeom prst="rect">
                        <a:avLst/>
                      </a:prstGeom>
                      <a:solidFill>
                        <a:srgbClr val="F2F2F2"/>
                      </a:solidFill>
                      <a:ln w="38100">
                        <a:solidFill>
                          <a:srgbClr val="C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FE23A-5088-45BD-B7D6-0D553E8B3F22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2036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  <a:solidFill>
            <a:srgbClr val="EDB1EA"/>
          </a:solidFill>
          <a:ln>
            <a:solidFill>
              <a:srgbClr val="C00000"/>
            </a:solidFill>
          </a:ln>
        </p:spPr>
        <p:txBody>
          <a:bodyPr/>
          <a:lstStyle/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Ашу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тағам өндірісінде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аса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маңызды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эробтарда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пируват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үш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карбон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қышқылдарының  циклына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түседі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(Кребса циклы), ал НАД∙H –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митохондрияларда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тотыға фосфорлану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процесінде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тыныс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алу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жолдарында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тотығады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Адам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метаболизмі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көбінесе аэробты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болғанына қарамастан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бұлшық еттерде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анаэробты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тотығу байқалады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Оттегі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аз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болғандықтан   пируват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сүт қышқылына айналады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ПВК + НАД∙Н + H</a:t>
            </a:r>
            <a:r>
              <a:rPr lang="ru-RU" sz="2400" b="1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→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лактат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+ НАД</a:t>
            </a:r>
            <a:r>
              <a:rPr lang="ru-RU" sz="2400" b="1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Сүт қышқылы жиналғанда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интенсивті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физкультура),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бұлшық еттер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ауырады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Лактатдегидрогеназаның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әсерінен сүт қышқылы  пируватқа дейін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тотығады және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ары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қарай алмасады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4DC69-C4E7-4AC4-8750-AAC4100D09D1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EDB1EA"/>
          </a:solidFill>
          <a:ln>
            <a:solidFill>
              <a:srgbClr val="C00000"/>
            </a:solidFill>
          </a:ln>
        </p:spPr>
        <p:txBody>
          <a:bodyPr/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Энергетикалық баланс: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rgbClr val="EDB1EA"/>
          </a:solidFill>
          <a:ln>
            <a:solidFill>
              <a:srgbClr val="C00000"/>
            </a:solidFill>
          </a:ln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1,3 реакцияларда – 2 АТФ жұмсалды;</a:t>
            </a:r>
          </a:p>
          <a:p>
            <a:pPr>
              <a:buFont typeface="Wingdings" pitchFamily="2" charset="2"/>
              <a:buChar char="Ø"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7, 10 реакцияда – +2 +2 АТФ молекуласы түзіледі, яғни 4-2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=2 АТФ.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 АТФ = 31,0 кДж/моль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2АТФ = 62,0 кДж/моль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Глюкоза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sym typeface="Symbol"/>
              </a:rPr>
              <a:t>2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лактат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sym typeface="Symbol"/>
              </a:rPr>
              <a:t>, бос энергия = -196 </a:t>
            </a:r>
            <a:r>
              <a:rPr lang="ru-RU" smtClean="0">
                <a:latin typeface="Times New Roman" pitchFamily="18" charset="0"/>
                <a:cs typeface="Times New Roman" pitchFamily="18" charset="0"/>
                <a:sym typeface="Symbol"/>
              </a:rPr>
              <a:t>кДж/моль  энергетикалық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тиімділігі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sym typeface="Symbol"/>
              </a:rPr>
              <a:t> 32.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4DC69-C4E7-4AC4-8750-AAC4100D09D1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8429684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4DC69-C4E7-4AC4-8750-AAC4100D09D1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Shoinbekova\Мои документы\Мои рисунки\15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0350"/>
            <a:ext cx="8064896" cy="6337002"/>
          </a:xfrm>
          <a:prstGeom prst="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4DC69-C4E7-4AC4-8750-AAC4100D09D1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8229600" cy="706437"/>
          </a:xfrm>
          <a:solidFill>
            <a:schemeClr val="accent3">
              <a:lumMod val="95000"/>
            </a:schemeClr>
          </a:solidFill>
          <a:ln>
            <a:solidFill>
              <a:srgbClr val="C00000"/>
            </a:solidFill>
          </a:ln>
        </p:spPr>
        <p:txBody>
          <a:bodyPr/>
          <a:lstStyle/>
          <a:p>
            <a:r>
              <a:rPr lang="kk-KZ" sz="3600" dirty="0">
                <a:latin typeface="Times New Roman" pitchFamily="18" charset="0"/>
              </a:rPr>
              <a:t>Глюконеогенез</a:t>
            </a:r>
            <a:endParaRPr lang="ru-RU" sz="3600" dirty="0">
              <a:latin typeface="Times New Roman" pitchFamily="18" charset="0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981075"/>
            <a:ext cx="8964612" cy="5543550"/>
          </a:xfrm>
          <a:solidFill>
            <a:schemeClr val="accent3">
              <a:lumMod val="95000"/>
            </a:schemeClr>
          </a:solidFill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kk-KZ" sz="2000" b="1" dirty="0">
                <a:latin typeface="Times New Roman" pitchFamily="18" charset="0"/>
              </a:rPr>
              <a:t>Глюконеогенез</a:t>
            </a:r>
            <a:r>
              <a:rPr lang="kk-KZ" sz="2000" dirty="0">
                <a:latin typeface="Times New Roman" pitchFamily="18" charset="0"/>
              </a:rPr>
              <a:t> - </a:t>
            </a:r>
            <a:r>
              <a:rPr lang="kk-KZ" sz="2000" b="1" dirty="0">
                <a:latin typeface="Times New Roman" pitchFamily="18" charset="0"/>
              </a:rPr>
              <a:t>көмірсу емес қосылыстардан глюкозаның синтезі</a:t>
            </a:r>
            <a:r>
              <a:rPr lang="kk-KZ" sz="2000" dirty="0">
                <a:latin typeface="Times New Roman" pitchFamily="18" charset="0"/>
              </a:rPr>
              <a:t>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kk-KZ" sz="2000" b="1" dirty="0">
                <a:latin typeface="Times New Roman" pitchFamily="18" charset="0"/>
              </a:rPr>
              <a:t>Жануарларда глюкоза түзілетін  алғы заттар: </a:t>
            </a:r>
            <a:r>
              <a:rPr lang="kk-KZ" sz="2000" dirty="0">
                <a:latin typeface="Times New Roman" pitchFamily="18" charset="0"/>
              </a:rPr>
              <a:t>сүт қышқылы (негізгі алғы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kk-KZ" sz="2000" dirty="0">
                <a:latin typeface="Times New Roman" pitchFamily="18" charset="0"/>
              </a:rPr>
              <a:t>зат</a:t>
            </a:r>
            <a:r>
              <a:rPr lang="kk-KZ" sz="2000" dirty="0" smtClean="0">
                <a:latin typeface="Times New Roman" pitchFamily="18" charset="0"/>
              </a:rPr>
              <a:t>), пирожүзім </a:t>
            </a:r>
            <a:r>
              <a:rPr lang="kk-KZ" sz="2000" dirty="0">
                <a:latin typeface="Times New Roman" pitchFamily="18" charset="0"/>
              </a:rPr>
              <a:t>қышқылы, глицерин, глюкогенді аминқышқылдар.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kk-KZ" sz="2000" dirty="0">
                <a:latin typeface="Times New Roman" pitchFamily="18" charset="0"/>
              </a:rPr>
              <a:t>Глюкогенді аминқышқылдар - глицин, аланин, серин, цистеин, треонин,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kk-KZ" sz="2000" dirty="0">
                <a:latin typeface="Times New Roman" pitchFamily="18" charset="0"/>
              </a:rPr>
              <a:t>аспарагин, аспарагин қышқылы, тирозин, феннилаланин, изолейцин, метионин.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kk-KZ" sz="2000" b="1" dirty="0">
                <a:latin typeface="Times New Roman" pitchFamily="18" charset="0"/>
              </a:rPr>
              <a:t>Жануарларда</a:t>
            </a:r>
            <a:r>
              <a:rPr lang="kk-KZ" sz="2000" dirty="0">
                <a:latin typeface="Times New Roman" pitchFamily="18" charset="0"/>
              </a:rPr>
              <a:t> глюконеогенездің </a:t>
            </a:r>
            <a:r>
              <a:rPr lang="kk-KZ" sz="2000" b="1" dirty="0">
                <a:latin typeface="Times New Roman" pitchFamily="18" charset="0"/>
              </a:rPr>
              <a:t>негізгі орны – бауыр</a:t>
            </a:r>
            <a:r>
              <a:rPr lang="kk-KZ" sz="2000" dirty="0">
                <a:latin typeface="Times New Roman" pitchFamily="18" charset="0"/>
              </a:rPr>
              <a:t>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kk-KZ" sz="2000" dirty="0">
                <a:latin typeface="Times New Roman" pitchFamily="18" charset="0"/>
              </a:rPr>
              <a:t>Глюконеогенез шамалы мөлшерде бүйректе, ішектің шырышты қабатында, өте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kk-KZ" sz="2000" dirty="0">
                <a:latin typeface="Times New Roman" pitchFamily="18" charset="0"/>
              </a:rPr>
              <a:t>аз мөлшерде бұлшық етте, жүрек бұлшық етінде, ми клеткаларында жүзеге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kk-KZ" sz="2000" dirty="0">
                <a:latin typeface="Times New Roman" pitchFamily="18" charset="0"/>
              </a:rPr>
              <a:t>асады. </a:t>
            </a:r>
          </a:p>
          <a:p>
            <a:pPr>
              <a:lnSpc>
                <a:spcPct val="80000"/>
              </a:lnSpc>
              <a:buFontTx/>
              <a:buNone/>
            </a:pPr>
            <a:endParaRPr lang="kk-KZ" sz="2000" b="1" dirty="0">
              <a:latin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kk-KZ" sz="2000" b="1" dirty="0">
                <a:latin typeface="Times New Roman" pitchFamily="18" charset="0"/>
              </a:rPr>
              <a:t>Глюконеогенез клетканың </a:t>
            </a:r>
            <a:r>
              <a:rPr lang="kk-KZ" sz="2000" b="1" dirty="0" smtClean="0">
                <a:latin typeface="Times New Roman" pitchFamily="18" charset="0"/>
              </a:rPr>
              <a:t>цитозолінда </a:t>
            </a:r>
            <a:r>
              <a:rPr lang="kk-KZ" sz="2000" b="1" dirty="0">
                <a:latin typeface="Times New Roman" pitchFamily="18" charset="0"/>
              </a:rPr>
              <a:t>өтеді. </a:t>
            </a:r>
            <a:r>
              <a:rPr lang="kk-KZ" sz="2000" dirty="0">
                <a:latin typeface="Times New Roman" pitchFamily="18" charset="0"/>
              </a:rPr>
              <a:t>Бұл  процеске  қатысатын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kk-KZ" sz="2000" dirty="0">
                <a:latin typeface="Times New Roman" pitchFamily="18" charset="0"/>
              </a:rPr>
              <a:t>ферменттер цитоплазмада орналасады.</a:t>
            </a:r>
            <a:endParaRPr lang="ru-RU" sz="2000" dirty="0"/>
          </a:p>
          <a:p>
            <a:pPr>
              <a:lnSpc>
                <a:spcPct val="80000"/>
              </a:lnSpc>
              <a:buFontTx/>
              <a:buNone/>
            </a:pPr>
            <a:endParaRPr lang="kk-KZ" sz="2000" b="1" dirty="0">
              <a:latin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kk-KZ" sz="2000" b="1" dirty="0">
                <a:latin typeface="Times New Roman" pitchFamily="18" charset="0"/>
              </a:rPr>
              <a:t>Өсімдіктерде глюкозаның алғы заты: </a:t>
            </a:r>
            <a:r>
              <a:rPr lang="kk-KZ" sz="2000" dirty="0">
                <a:latin typeface="Times New Roman" pitchFamily="18" charset="0"/>
              </a:rPr>
              <a:t>СО</a:t>
            </a:r>
            <a:r>
              <a:rPr lang="kk-KZ" sz="2000" baseline="-25000" dirty="0">
                <a:latin typeface="Times New Roman" pitchFamily="18" charset="0"/>
              </a:rPr>
              <a:t>2 </a:t>
            </a:r>
            <a:r>
              <a:rPr lang="kk-KZ" sz="2000" dirty="0">
                <a:latin typeface="Times New Roman" pitchFamily="18" charset="0"/>
              </a:rPr>
              <a:t> (фотосинтез процесі), сүт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kk-KZ" sz="2000" dirty="0">
                <a:latin typeface="Times New Roman" pitchFamily="18" charset="0"/>
              </a:rPr>
              <a:t>қышқылы, пирожүзім қышқылы, глицерин, аминқышқылдар,  май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kk-KZ" sz="2000" dirty="0">
                <a:latin typeface="Times New Roman" pitchFamily="18" charset="0"/>
              </a:rPr>
              <a:t>қышқылдары. 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4DC69-C4E7-4AC4-8750-AAC4100D09D1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14290"/>
            <a:ext cx="8229600" cy="500066"/>
          </a:xfrm>
          <a:solidFill>
            <a:schemeClr val="bg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/>
          <a:lstStyle/>
          <a:p>
            <a:r>
              <a:rPr lang="kk-KZ" sz="3200" dirty="0" smtClean="0">
                <a:latin typeface="Times New Roman" pitchFamily="18" charset="0"/>
              </a:rPr>
              <a:t/>
            </a:r>
            <a:br>
              <a:rPr lang="kk-KZ" sz="3200" dirty="0" smtClean="0">
                <a:latin typeface="Times New Roman" pitchFamily="18" charset="0"/>
              </a:rPr>
            </a:br>
            <a:r>
              <a:rPr lang="kk-KZ" sz="3200" dirty="0" smtClean="0">
                <a:latin typeface="Times New Roman" pitchFamily="18" charset="0"/>
              </a:rPr>
              <a:t>Көмірсулардың </a:t>
            </a:r>
            <a:r>
              <a:rPr lang="kk-KZ" sz="3200" dirty="0">
                <a:latin typeface="Times New Roman" pitchFamily="18" charset="0"/>
              </a:rPr>
              <a:t>катаболизмі</a:t>
            </a:r>
            <a:r>
              <a:rPr lang="ru-RU" sz="3200" dirty="0">
                <a:latin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</a:rPr>
            </a:br>
            <a:endParaRPr lang="ru-RU" sz="3200" dirty="0">
              <a:latin typeface="Times New Roman" pitchFamily="18" charset="0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050"/>
            <a:ext cx="8229600" cy="5761038"/>
          </a:xfrm>
          <a:solidFill>
            <a:schemeClr val="bg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kk-KZ" sz="2000" b="1" dirty="0">
                <a:latin typeface="Times New Roman" pitchFamily="18" charset="0"/>
              </a:rPr>
              <a:t>Көмірсулар</a:t>
            </a:r>
            <a:r>
              <a:rPr lang="kk-KZ" sz="2000" dirty="0">
                <a:latin typeface="Times New Roman" pitchFamily="18" charset="0"/>
              </a:rPr>
              <a:t> (крахмал, басқа көмірсулар)</a:t>
            </a:r>
            <a:endParaRPr lang="ru-RU" sz="2000" dirty="0"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2000" dirty="0">
                <a:latin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</a:rPr>
            </a:br>
            <a:r>
              <a:rPr lang="kk-KZ" sz="2000" dirty="0">
                <a:latin typeface="Times New Roman" pitchFamily="18" charset="0"/>
              </a:rPr>
              <a:t>                           </a:t>
            </a:r>
            <a:r>
              <a:rPr lang="kk-KZ" sz="1600" dirty="0">
                <a:latin typeface="Times New Roman" pitchFamily="18" charset="0"/>
              </a:rPr>
              <a:t>Сілекей (сулану)</a:t>
            </a:r>
            <a:endParaRPr lang="ru-RU" sz="1600" dirty="0"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kk-KZ" sz="1600" dirty="0">
                <a:latin typeface="Times New Roman" pitchFamily="18" charset="0"/>
              </a:rPr>
              <a:t>                                   </a:t>
            </a:r>
            <a:r>
              <a:rPr lang="kk-KZ" sz="1600" b="1" dirty="0">
                <a:solidFill>
                  <a:srgbClr val="C00000"/>
                </a:solidFill>
                <a:latin typeface="Times New Roman" pitchFamily="18" charset="0"/>
              </a:rPr>
              <a:t>α-амилаза (ыдырау)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kk-KZ" sz="2000" b="1" dirty="0">
                <a:latin typeface="Times New Roman" pitchFamily="18" charset="0"/>
              </a:rPr>
              <a:t>Олигосахаридтер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kk-KZ" sz="2000" dirty="0">
                <a:latin typeface="Times New Roman" pitchFamily="18" charset="0"/>
              </a:rPr>
              <a:t>                      </a:t>
            </a:r>
            <a:r>
              <a:rPr lang="kk-KZ" sz="1600" dirty="0" smtClean="0">
                <a:latin typeface="Times New Roman" pitchFamily="18" charset="0"/>
              </a:rPr>
              <a:t>Ашшы </a:t>
            </a:r>
            <a:r>
              <a:rPr lang="kk-KZ" sz="1600" dirty="0">
                <a:latin typeface="Times New Roman" pitchFamily="18" charset="0"/>
              </a:rPr>
              <a:t>ішек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kk-KZ" sz="1600" dirty="0">
                <a:latin typeface="Times New Roman" pitchFamily="18" charset="0"/>
              </a:rPr>
              <a:t>                                     </a:t>
            </a:r>
            <a:r>
              <a:rPr lang="kk-KZ" sz="1600" b="1" dirty="0" smtClean="0">
                <a:solidFill>
                  <a:srgbClr val="C00000"/>
                </a:solidFill>
                <a:latin typeface="Times New Roman" pitchFamily="18" charset="0"/>
              </a:rPr>
              <a:t>Ұйқы безі </a:t>
            </a:r>
            <a:r>
              <a:rPr lang="kk-KZ" sz="1600" b="1" dirty="0">
                <a:solidFill>
                  <a:srgbClr val="C00000"/>
                </a:solidFill>
                <a:latin typeface="Times New Roman" pitchFamily="18" charset="0"/>
              </a:rPr>
              <a:t>α-амилаза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kk-KZ" sz="2000" b="1" dirty="0">
                <a:latin typeface="Times New Roman" pitchFamily="18" charset="0"/>
              </a:rPr>
              <a:t>Дисахаридтер, моносахаридтер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kk-KZ" sz="2000" b="1" dirty="0">
                <a:latin typeface="Times New Roman" pitchFamily="18" charset="0"/>
              </a:rPr>
              <a:t>(мальтоза, изомальтозы, глюкоза)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kk-KZ" sz="2000" dirty="0">
                <a:latin typeface="Times New Roman" pitchFamily="18" charset="0"/>
              </a:rPr>
              <a:t>                       </a:t>
            </a:r>
            <a:r>
              <a:rPr lang="kk-KZ" sz="1600" dirty="0">
                <a:latin typeface="Times New Roman" pitchFamily="18" charset="0"/>
              </a:rPr>
              <a:t>α-амилаза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kk-KZ" sz="1600" dirty="0">
                <a:latin typeface="Times New Roman" pitchFamily="18" charset="0"/>
              </a:rPr>
              <a:t>                                                        (</a:t>
            </a:r>
            <a:r>
              <a:rPr lang="kk-KZ" sz="1600" dirty="0" smtClean="0">
                <a:latin typeface="Times New Roman" pitchFamily="18" charset="0"/>
              </a:rPr>
              <a:t>ашшы </a:t>
            </a:r>
            <a:r>
              <a:rPr lang="kk-KZ" sz="1600" dirty="0">
                <a:latin typeface="Times New Roman" pitchFamily="18" charset="0"/>
              </a:rPr>
              <a:t>ішек кілегейлі </a:t>
            </a:r>
            <a:r>
              <a:rPr lang="kk-KZ" sz="1600" dirty="0" smtClean="0">
                <a:latin typeface="Times New Roman" pitchFamily="18" charset="0"/>
              </a:rPr>
              <a:t>қабатында –амилопектин- </a:t>
            </a:r>
            <a:r>
              <a:rPr lang="kk-KZ" sz="1600" b="1" dirty="0" smtClean="0">
                <a:solidFill>
                  <a:srgbClr val="C00000"/>
                </a:solidFill>
                <a:latin typeface="Times New Roman" pitchFamily="18" charset="0"/>
              </a:rPr>
              <a:t>амило-</a:t>
            </a:r>
            <a:r>
              <a:rPr lang="kk-KZ" sz="1600" b="1" dirty="0" smtClean="0">
                <a:solidFill>
                  <a:srgbClr val="C00000"/>
                </a:solidFill>
                <a:latin typeface="Times New Roman" pitchFamily="18" charset="0"/>
                <a:sym typeface="Symbol"/>
              </a:rPr>
              <a:t>-глюкозидаза </a:t>
            </a:r>
            <a:r>
              <a:rPr lang="kk-KZ" sz="1600" dirty="0" smtClean="0">
                <a:latin typeface="Times New Roman" pitchFamily="18" charset="0"/>
                <a:sym typeface="Symbol"/>
              </a:rPr>
              <a:t>көмегімен ыдырайды</a:t>
            </a:r>
            <a:r>
              <a:rPr lang="kk-KZ" sz="2000" dirty="0" smtClean="0">
                <a:latin typeface="Times New Roman" pitchFamily="18" charset="0"/>
              </a:rPr>
              <a:t>)</a:t>
            </a:r>
            <a:endParaRPr lang="kk-KZ" sz="2000" dirty="0"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kk-KZ" sz="2000" b="1" dirty="0">
                <a:latin typeface="Times New Roman" pitchFamily="18" charset="0"/>
              </a:rPr>
              <a:t>Моносахаридтер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kk-KZ" sz="2000" b="1" dirty="0">
                <a:latin typeface="Times New Roman" pitchFamily="18" charset="0"/>
              </a:rPr>
              <a:t>(глюкоза, галактоза, фруктоза, т.б.)</a:t>
            </a:r>
            <a:endParaRPr lang="ru-RU" sz="2000" b="1" dirty="0"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2000" dirty="0">
                <a:latin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</a:rPr>
            </a:br>
            <a:r>
              <a:rPr lang="kk-KZ" sz="2000" dirty="0">
                <a:latin typeface="Times New Roman" pitchFamily="18" charset="0"/>
              </a:rPr>
              <a:t>                                     </a:t>
            </a:r>
            <a:r>
              <a:rPr lang="kk-KZ" sz="1600" dirty="0">
                <a:latin typeface="Times New Roman" pitchFamily="18" charset="0"/>
              </a:rPr>
              <a:t>Ішектің эпителий клеткасының </a:t>
            </a:r>
            <a:endParaRPr lang="ru-RU" sz="1600" dirty="0"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kk-KZ" sz="1600" dirty="0">
                <a:latin typeface="Times New Roman" pitchFamily="18" charset="0"/>
              </a:rPr>
              <a:t>                                                   мембранасы  арқылы  сінеді де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kk-KZ" sz="1600" dirty="0">
                <a:latin typeface="Times New Roman" pitchFamily="18" charset="0"/>
              </a:rPr>
              <a:t>                               клеткаларға түседі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kk-KZ" sz="2000" b="1" dirty="0">
                <a:latin typeface="Times New Roman" pitchFamily="18" charset="0"/>
              </a:rPr>
              <a:t>    Гликолиз 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kk-KZ" sz="2000" dirty="0">
                <a:latin typeface="Times New Roman" pitchFamily="18" charset="0"/>
              </a:rPr>
              <a:t>(моносахаридтердің ыдырауы)</a:t>
            </a:r>
            <a:endParaRPr lang="ru-RU" sz="2000" dirty="0">
              <a:latin typeface="Times New Roman" pitchFamily="18" charset="0"/>
            </a:endParaRPr>
          </a:p>
        </p:txBody>
      </p:sp>
      <p:sp>
        <p:nvSpPr>
          <p:cNvPr id="55300" name="Line 4"/>
          <p:cNvSpPr>
            <a:spLocks noChangeShapeType="1"/>
          </p:cNvSpPr>
          <p:nvPr/>
        </p:nvSpPr>
        <p:spPr bwMode="auto">
          <a:xfrm>
            <a:off x="4356100" y="1412875"/>
            <a:ext cx="0" cy="5715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5301" name="Line 5"/>
          <p:cNvSpPr>
            <a:spLocks noChangeShapeType="1"/>
          </p:cNvSpPr>
          <p:nvPr/>
        </p:nvSpPr>
        <p:spPr bwMode="auto">
          <a:xfrm>
            <a:off x="4356100" y="2349500"/>
            <a:ext cx="0" cy="5715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5302" name="Line 6"/>
          <p:cNvSpPr>
            <a:spLocks noChangeShapeType="1"/>
          </p:cNvSpPr>
          <p:nvPr/>
        </p:nvSpPr>
        <p:spPr bwMode="auto">
          <a:xfrm>
            <a:off x="4356100" y="3500438"/>
            <a:ext cx="0" cy="5715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5303" name="Line 7"/>
          <p:cNvSpPr>
            <a:spLocks noChangeShapeType="1"/>
          </p:cNvSpPr>
          <p:nvPr/>
        </p:nvSpPr>
        <p:spPr bwMode="auto">
          <a:xfrm>
            <a:off x="4284663" y="4797425"/>
            <a:ext cx="0" cy="7921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4DC69-C4E7-4AC4-8750-AAC4100D09D1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kk-KZ" sz="3200">
                <a:latin typeface="Times New Roman" pitchFamily="18" charset="0"/>
              </a:rPr>
              <a:t>Глюконеогенез</a:t>
            </a:r>
            <a:endParaRPr lang="ru-RU" sz="3200">
              <a:latin typeface="Times New Roman" pitchFamily="18" charset="0"/>
            </a:endParaRPr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981075"/>
            <a:ext cx="3960812" cy="5145088"/>
          </a:xfrm>
          <a:solidFill>
            <a:schemeClr val="accent3">
              <a:lumMod val="95000"/>
            </a:schemeClr>
          </a:solidFill>
          <a:ln w="28575">
            <a:solidFill>
              <a:srgbClr val="C00000"/>
            </a:solidFill>
          </a:ln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kk-KZ" sz="2000" dirty="0">
                <a:latin typeface="Times New Roman" pitchFamily="18" charset="0"/>
              </a:rPr>
              <a:t>Глюконеогенез – глюкоза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kk-KZ" sz="2000" dirty="0">
                <a:latin typeface="Times New Roman" pitchFamily="18" charset="0"/>
              </a:rPr>
              <a:t>түзілетін негізгі процесс.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kk-KZ" sz="2000" dirty="0">
                <a:latin typeface="Times New Roman" pitchFamily="18" charset="0"/>
              </a:rPr>
              <a:t>Глюконеогенездің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kk-KZ" sz="2000" dirty="0">
                <a:latin typeface="Times New Roman" pitchFamily="18" charset="0"/>
              </a:rPr>
              <a:t>реакцияларын гликолизге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kk-KZ" sz="2000" smtClean="0">
                <a:latin typeface="Times New Roman" pitchFamily="18" charset="0"/>
              </a:rPr>
              <a:t>қатысатын </a:t>
            </a:r>
            <a:r>
              <a:rPr lang="kk-KZ" sz="2000" dirty="0">
                <a:latin typeface="Times New Roman" pitchFamily="18" charset="0"/>
              </a:rPr>
              <a:t>7 фермент кері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kk-KZ" sz="2000" dirty="0">
                <a:latin typeface="Times New Roman" pitchFamily="18" charset="0"/>
              </a:rPr>
              <a:t>бағытта катализдейді.</a:t>
            </a:r>
          </a:p>
          <a:p>
            <a:pPr>
              <a:lnSpc>
                <a:spcPct val="90000"/>
              </a:lnSpc>
              <a:buFontTx/>
              <a:buNone/>
            </a:pPr>
            <a:endParaRPr lang="kk-KZ" sz="2000" dirty="0">
              <a:latin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kk-KZ" sz="2000" b="1" dirty="0">
                <a:latin typeface="Times New Roman" pitchFamily="18" charset="0"/>
              </a:rPr>
              <a:t>Глюконеогенездің 4 ферменті: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kk-KZ" sz="2000" dirty="0">
                <a:latin typeface="Times New Roman" pitchFamily="18" charset="0"/>
              </a:rPr>
              <a:t>- пируваткарбоксилаза,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kk-KZ" sz="2000" dirty="0">
                <a:latin typeface="Times New Roman" pitchFamily="18" charset="0"/>
              </a:rPr>
              <a:t>-фосфоенолпируваткарбоксилаза,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kk-KZ" sz="2000" dirty="0">
                <a:latin typeface="Times New Roman" pitchFamily="18" charset="0"/>
              </a:rPr>
              <a:t>фруктозо-1,6-дифосфатаза,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kk-KZ" sz="2000" dirty="0">
                <a:latin typeface="Times New Roman" pitchFamily="18" charset="0"/>
              </a:rPr>
              <a:t>глюкозо-6-фосфатаза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kk-KZ" sz="2000" dirty="0">
                <a:latin typeface="Times New Roman" pitchFamily="18" charset="0"/>
              </a:rPr>
              <a:t>гликолизге қатыспайды, бауырда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kk-KZ" sz="2000" dirty="0">
                <a:latin typeface="Times New Roman" pitchFamily="18" charset="0"/>
              </a:rPr>
              <a:t>орналасады.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sz="2000" dirty="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ru-RU" sz="2000" dirty="0"/>
          </a:p>
        </p:txBody>
      </p:sp>
      <p:pic>
        <p:nvPicPr>
          <p:cNvPr id="60422" name="Picture 6" descr="сканирование0008000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11638" y="981075"/>
            <a:ext cx="4752975" cy="5543550"/>
          </a:xfrm>
          <a:noFill/>
          <a:ln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2F0BB-6133-4864-A3BD-031DAD085788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95288" y="428604"/>
            <a:ext cx="8229600" cy="6096021"/>
          </a:xfrm>
          <a:prstGeom prst="rect">
            <a:avLst/>
          </a:prstGeom>
          <a:solidFill>
            <a:schemeClr val="accent3"/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                                   ГЛИКОГЕН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                          Гликогенолиз         Гликогеногенез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k-KZ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Глюкозо- 1-фосфат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k-KZ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Глюкозо- 6-фосфат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                       </a:t>
            </a:r>
            <a:r>
              <a:rPr kumimoji="0" lang="kk-KZ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Гликолиз</a:t>
            </a:r>
            <a:r>
              <a:rPr kumimoji="0" lang="kk-KZ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          </a:t>
            </a:r>
            <a:r>
              <a:rPr kumimoji="0" lang="kk-KZ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Глюконеогенез   </a:t>
            </a: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                                                                                    </a:t>
            </a:r>
            <a:r>
              <a:rPr kumimoji="0" lang="kk-KZ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Пентозофосфаттық </a:t>
            </a:r>
          </a:p>
          <a:p>
            <a:pPr marL="342900" marR="0" lvl="0" indent="-342900" algn="l" defTabSz="914400" rtl="0" eaLnBrk="1" fontAlgn="base" latinLnBrk="0" hangingPunct="1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                                     Пируват                              жол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k-KZ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    О</a:t>
            </a:r>
            <a:r>
              <a:rPr kumimoji="0" lang="kk-KZ" sz="2000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2 </a:t>
            </a:r>
            <a:r>
              <a:rPr kumimoji="0" lang="kk-KZ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қатысумен                       Анаэробты                           Пентозалар, </a:t>
            </a:r>
          </a:p>
          <a:p>
            <a:pPr marL="342900" marR="0" lvl="0" indent="-342900" algn="l" defTabSz="914400" rtl="0" eaLnBrk="1" fontAlgn="base" latinLnBrk="0" hangingPunct="1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      ЦТК                                        жағдай                              басқа қанттар</a:t>
            </a:r>
          </a:p>
          <a:p>
            <a:pPr marL="342900" marR="0" lvl="0" indent="-342900" algn="l" defTabSz="914400" rtl="0" eaLnBrk="1" fontAlgn="base" latinLnBrk="0" hangingPunct="1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k-KZ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k-KZ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k-KZ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      СО</a:t>
            </a:r>
            <a:r>
              <a:rPr kumimoji="0" lang="kk-KZ" sz="2000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2 </a:t>
            </a:r>
            <a:r>
              <a:rPr kumimoji="0" lang="kk-KZ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және Н</a:t>
            </a:r>
            <a:r>
              <a:rPr kumimoji="0" lang="kk-KZ" sz="2000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2 </a:t>
            </a:r>
            <a:r>
              <a:rPr kumimoji="0" lang="kk-KZ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О                                                             Лактат</a:t>
            </a:r>
            <a:endParaRPr kumimoji="0" lang="ru-RU" sz="2000" b="0" i="0" u="none" strike="noStrike" kern="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 flipH="1" flipV="1">
            <a:off x="4140200" y="765175"/>
            <a:ext cx="0" cy="7191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3924300" y="765175"/>
            <a:ext cx="0" cy="7207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3851275" y="1989138"/>
            <a:ext cx="0" cy="5032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 flipH="1" flipV="1">
            <a:off x="4067175" y="1989138"/>
            <a:ext cx="0" cy="5032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 flipH="1">
            <a:off x="3779838" y="2781300"/>
            <a:ext cx="0" cy="6492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 flipH="1" flipV="1">
            <a:off x="4067175" y="2781300"/>
            <a:ext cx="0" cy="6477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5867400" y="2636838"/>
            <a:ext cx="936625" cy="6477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 flipH="1">
            <a:off x="7235825" y="3933825"/>
            <a:ext cx="0" cy="4333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 flipH="1">
            <a:off x="1835150" y="3860800"/>
            <a:ext cx="1657350" cy="18002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4572000" y="3933825"/>
            <a:ext cx="360363" cy="2873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>
            <a:off x="4859338" y="4149725"/>
            <a:ext cx="360362" cy="2873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5508625" y="4652963"/>
            <a:ext cx="431800" cy="3603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5219700" y="4437063"/>
            <a:ext cx="360363" cy="2873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>
            <a:off x="5940425" y="5013325"/>
            <a:ext cx="360363" cy="2873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9" name="Line 21"/>
          <p:cNvSpPr>
            <a:spLocks noChangeShapeType="1"/>
          </p:cNvSpPr>
          <p:nvPr/>
        </p:nvSpPr>
        <p:spPr bwMode="auto">
          <a:xfrm>
            <a:off x="6300788" y="5300663"/>
            <a:ext cx="360362" cy="2873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4DC69-C4E7-4AC4-8750-AAC4100D09D1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286544"/>
          </a:xfrm>
          <a:solidFill>
            <a:schemeClr val="accent3"/>
          </a:solidFill>
          <a:ln>
            <a:solidFill>
              <a:srgbClr val="C00000"/>
            </a:solidFill>
          </a:ln>
        </p:spPr>
        <p:txBody>
          <a:bodyPr/>
          <a:lstStyle/>
          <a:p>
            <a:pPr>
              <a:buNone/>
            </a:pP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Глюкозаның метаболизмінің бірінші реакциясы – </a:t>
            </a:r>
            <a:r>
              <a:rPr lang="kk-KZ" sz="2800" b="1" i="1" dirty="0" smtClean="0">
                <a:latin typeface="Times New Roman" pitchFamily="18" charset="0"/>
                <a:cs typeface="Times New Roman" pitchFamily="18" charset="0"/>
              </a:rPr>
              <a:t>глюкозо-6-фосфаттың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 түзілуі, реакцияны </a:t>
            </a:r>
            <a:r>
              <a:rPr lang="kk-KZ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гексокиназа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 ферменті жүргізеді, реакция қайтымсыз.</a:t>
            </a:r>
          </a:p>
          <a:p>
            <a:pPr>
              <a:buNone/>
            </a:pP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Фосфорланған глюкоза цитоплазмалық мембранадан өте алмайды, метаболизм жолдарында (гликолиз, глюконеогенез, пентозофосфатты жол, гликогенолиз) процестерінде ерекше орын алады.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Reaction-Glucose-Glucose-6P.pn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3714752"/>
            <a:ext cx="721523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4DC69-C4E7-4AC4-8750-AAC4100D09D1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17512"/>
          </a:xfrm>
          <a:solidFill>
            <a:schemeClr val="bg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/>
          <a:lstStyle/>
          <a:p>
            <a:r>
              <a:rPr lang="kk-KZ" sz="2800" dirty="0">
                <a:latin typeface="Times New Roman" pitchFamily="18" charset="0"/>
              </a:rPr>
              <a:t>Глюкозаның алмасуы</a:t>
            </a:r>
            <a:endParaRPr lang="ru-RU" sz="2800" dirty="0">
              <a:latin typeface="Times New Roman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785794"/>
            <a:ext cx="8229600" cy="1857388"/>
          </a:xfrm>
          <a:solidFill>
            <a:schemeClr val="bg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kk-KZ" sz="1600" b="1" dirty="0">
                <a:latin typeface="Times New Roman" pitchFamily="18" charset="0"/>
              </a:rPr>
              <a:t>Көмірсулардың қорытылуы нәтижесінде түзілген глюкоза </a:t>
            </a:r>
            <a:r>
              <a:rPr lang="kk-KZ" sz="1600" b="1" dirty="0" smtClean="0">
                <a:latin typeface="Times New Roman" pitchFamily="18" charset="0"/>
              </a:rPr>
              <a:t>тамыр арқылы </a:t>
            </a:r>
            <a:r>
              <a:rPr lang="kk-KZ" sz="1600" b="1" dirty="0">
                <a:latin typeface="Times New Roman" pitchFamily="18" charset="0"/>
              </a:rPr>
              <a:t>бауырға </a:t>
            </a:r>
            <a:r>
              <a:rPr lang="kk-KZ" sz="1600" b="1" dirty="0" smtClean="0">
                <a:latin typeface="Times New Roman" pitchFamily="18" charset="0"/>
              </a:rPr>
              <a:t>түседі. </a:t>
            </a:r>
            <a:r>
              <a:rPr lang="kk-KZ" sz="1600" dirty="0">
                <a:latin typeface="Times New Roman" pitchFamily="18" charset="0"/>
              </a:rPr>
              <a:t>Глюкозаның бір бөлігі бауырда қалады, бір бөлігі жалпы </a:t>
            </a:r>
            <a:r>
              <a:rPr lang="kk-KZ" sz="1600" dirty="0" smtClean="0">
                <a:latin typeface="Times New Roman" pitchFamily="18" charset="0"/>
              </a:rPr>
              <a:t>қан ағымы </a:t>
            </a:r>
            <a:r>
              <a:rPr lang="kk-KZ" sz="1600" dirty="0">
                <a:latin typeface="Times New Roman" pitchFamily="18" charset="0"/>
              </a:rPr>
              <a:t>арқылы басқа мүшелердің және ұлпалардың клеткаларына жеткізіледі. 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kk-KZ" sz="1600" dirty="0">
                <a:latin typeface="Times New Roman" pitchFamily="18" charset="0"/>
              </a:rPr>
              <a:t>Бауырдағы глюкозаның: 3%-ы гликогенге айналады, 30%-ға жуығы – майларға, 67%-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kk-KZ" sz="1600" dirty="0">
                <a:latin typeface="Times New Roman" pitchFamily="18" charset="0"/>
              </a:rPr>
              <a:t>ға жуығы ақырғы өнімдерге дейін тотығып ыдырайды.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kk-KZ" sz="1600" dirty="0">
                <a:latin typeface="Times New Roman" pitchFamily="18" charset="0"/>
              </a:rPr>
              <a:t>Глюкоза ыдырағанда түзілетін ақырғы өнімдер – СО</a:t>
            </a:r>
            <a:r>
              <a:rPr lang="kk-KZ" sz="1600" baseline="-25000" dirty="0">
                <a:latin typeface="Times New Roman" pitchFamily="18" charset="0"/>
              </a:rPr>
              <a:t>2</a:t>
            </a:r>
            <a:r>
              <a:rPr lang="kk-KZ" sz="1600" dirty="0">
                <a:latin typeface="Times New Roman" pitchFamily="18" charset="0"/>
              </a:rPr>
              <a:t> мен Н</a:t>
            </a:r>
            <a:r>
              <a:rPr lang="kk-KZ" sz="1600" baseline="-25000" dirty="0">
                <a:latin typeface="Times New Roman" pitchFamily="18" charset="0"/>
              </a:rPr>
              <a:t>2</a:t>
            </a:r>
            <a:r>
              <a:rPr lang="kk-KZ" sz="1600" dirty="0">
                <a:latin typeface="Times New Roman" pitchFamily="18" charset="0"/>
              </a:rPr>
              <a:t>О.</a:t>
            </a:r>
            <a:endParaRPr lang="ru-RU" sz="1600" dirty="0">
              <a:latin typeface="Times New Roman" pitchFamily="18" charset="0"/>
            </a:endParaRPr>
          </a:p>
        </p:txBody>
      </p:sp>
      <p:pic>
        <p:nvPicPr>
          <p:cNvPr id="3077" name="Picture 5" descr="сканирование0008000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14348" y="2708275"/>
            <a:ext cx="7786742" cy="3392488"/>
          </a:xfrm>
          <a:noFill/>
          <a:ln>
            <a:solidFill>
              <a:srgbClr val="C00000"/>
            </a:solidFill>
          </a:ln>
        </p:spPr>
      </p:pic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2700338" y="6237288"/>
            <a:ext cx="4127500" cy="36671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kk-KZ" sz="1800" dirty="0">
                <a:solidFill>
                  <a:schemeClr val="tx2"/>
                </a:solidFill>
              </a:rPr>
              <a:t>Глюкозаның өзгеріске ұшырау жолдары</a:t>
            </a:r>
            <a:endParaRPr lang="ru-RU" sz="1800" dirty="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C12C6-F6EF-472C-9A6C-5E45D135B62D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490537"/>
          </a:xfrm>
          <a:solidFill>
            <a:schemeClr val="bg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/>
          <a:lstStyle/>
          <a:p>
            <a:r>
              <a:rPr lang="kk-KZ" sz="2400" dirty="0">
                <a:latin typeface="Times New Roman" pitchFamily="18" charset="0"/>
              </a:rPr>
              <a:t>Глюкоза катаболизм реакциялардың бірізділігі</a:t>
            </a:r>
            <a:endParaRPr lang="ru-RU" sz="2400" dirty="0">
              <a:latin typeface="Times New Roman" pitchFamily="18" charset="0"/>
            </a:endParaRPr>
          </a:p>
        </p:txBody>
      </p:sp>
      <p:pic>
        <p:nvPicPr>
          <p:cNvPr id="23556" name="Picture 4" descr="сканирование0004000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765175"/>
            <a:ext cx="7991475" cy="5903913"/>
          </a:xfrm>
          <a:noFill/>
          <a:ln>
            <a:solidFill>
              <a:srgbClr val="C00000"/>
            </a:solidFill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4DC69-C4E7-4AC4-8750-AAC4100D09D1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  <a:solidFill>
            <a:srgbClr val="F8A6DB"/>
          </a:solidFill>
          <a:ln w="38100">
            <a:solidFill>
              <a:srgbClr val="C00000"/>
            </a:solidFill>
          </a:ln>
        </p:spPr>
        <p:txBody>
          <a:bodyPr/>
          <a:lstStyle/>
          <a:p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Гликолиз грек тілінен</a:t>
            </a: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γλυκός, glykos</a:t>
            </a:r>
            <a:r>
              <a:rPr 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ru-RU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тәтті және</a:t>
            </a: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λύσης, lysis</a:t>
            </a:r>
            <a:r>
              <a:rPr 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еру.</a:t>
            </a:r>
            <a:r>
              <a:rPr lang="ru-RU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42984"/>
            <a:ext cx="8784976" cy="5500726"/>
          </a:xfr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txBody>
          <a:bodyPr/>
          <a:lstStyle/>
          <a:p>
            <a:pPr>
              <a:buNone/>
            </a:pPr>
            <a:r>
              <a:rPr lang="kk-KZ" sz="2800" b="1" i="1" dirty="0" smtClean="0">
                <a:latin typeface="Times New Roman" pitchFamily="18" charset="0"/>
                <a:cs typeface="Times New Roman" pitchFamily="18" charset="0"/>
              </a:rPr>
              <a:t>Гликолиз 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– ол АТФ синтезделетін, 10 ферменттік реакциялардан тұратын  глюкозаның ыдырау жолы, нәтижесінде: </a:t>
            </a:r>
            <a:r>
              <a:rPr lang="kk-KZ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аэробты 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(а) жағдайда - глюкоза екі </a:t>
            </a:r>
            <a:r>
              <a:rPr lang="kk-KZ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пируват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 молекуласына, ал </a:t>
            </a:r>
            <a:r>
              <a:rPr lang="kk-KZ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анаэробты 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(б) жағдайда – екі </a:t>
            </a:r>
            <a:r>
              <a:rPr lang="kk-KZ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лактат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 (сүт қышқылы) молекуласына ыдырайды.</a:t>
            </a:r>
          </a:p>
          <a:p>
            <a:pPr>
              <a:buNone/>
            </a:pPr>
            <a:endParaRPr lang="kk-KZ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>
              <a:buNone/>
            </a:pPr>
            <a:endParaRPr lang="kk-KZ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kk-KZ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6887754"/>
              </p:ext>
            </p:extLst>
          </p:nvPr>
        </p:nvGraphicFramePr>
        <p:xfrm>
          <a:off x="500034" y="3643314"/>
          <a:ext cx="8143932" cy="23574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72428"/>
                <a:gridCol w="571504"/>
              </a:tblGrid>
              <a:tr h="1033975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r>
                        <a:rPr lang="ru-RU" sz="2400" b="1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r>
                        <a:rPr lang="ru-RU" sz="2400" b="1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r>
                        <a:rPr lang="ru-RU" sz="2400" b="1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+ 2НАД</a:t>
                      </a:r>
                      <a:r>
                        <a:rPr lang="ru-RU" sz="2400" b="1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+ 2АДФ + 2Ф</a:t>
                      </a:r>
                      <a:r>
                        <a:rPr lang="ru-RU" sz="2400" b="1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= 2НАД∙Н + 2</a:t>
                      </a:r>
                      <a:r>
                        <a:rPr lang="ru-RU" sz="2400" b="1" u="sng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СН</a:t>
                      </a:r>
                      <a:r>
                        <a:rPr lang="ru-RU" sz="2400" b="1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(С=О)СООН (</a:t>
                      </a:r>
                      <a:r>
                        <a:rPr lang="ru-RU" sz="24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пируват</a:t>
                      </a:r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 + 2АТФ + 2H</a:t>
                      </a:r>
                      <a:r>
                        <a:rPr lang="ru-RU" sz="2400" b="1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 + 2Н</a:t>
                      </a:r>
                      <a:r>
                        <a:rPr lang="ru-RU" sz="2400" b="1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     </a:t>
                      </a:r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                        </a:t>
                      </a:r>
                      <a:r>
                        <a:rPr lang="kk-KZ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(а)</a:t>
                      </a:r>
                      <a:r>
                        <a:rPr lang="kk-KZ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3234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r>
                        <a:rPr lang="ru-RU" sz="2400" b="1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r>
                        <a:rPr lang="ru-RU" sz="2400" b="1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r>
                        <a:rPr lang="ru-RU" sz="2400" b="1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+  2АДФ + 2Ф</a:t>
                      </a:r>
                      <a:r>
                        <a:rPr lang="ru-RU" sz="2400" b="1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= 2 СН</a:t>
                      </a:r>
                      <a:r>
                        <a:rPr lang="ru-RU" sz="2400" b="1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СНОНСООН (</a:t>
                      </a:r>
                      <a:r>
                        <a:rPr lang="ru-RU" sz="24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лактат</a:t>
                      </a:r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 + 2АТФ + 2H</a:t>
                      </a:r>
                      <a:r>
                        <a:rPr lang="ru-RU" sz="2400" b="1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lang="ru-RU" sz="2400" b="1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</a:t>
                      </a:r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                        </a:t>
                      </a:r>
                      <a:r>
                        <a:rPr lang="kk-KZ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b="1" dirty="0" smtClean="0">
                          <a:latin typeface="Times New Roman" pitchFamily="18" charset="0"/>
                          <a:cs typeface="Times New Roman" pitchFamily="18" charset="0"/>
                        </a:rPr>
                        <a:t>(б)</a:t>
                      </a:r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4DC69-C4E7-4AC4-8750-AAC4100D09D1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  <a:solidFill>
            <a:srgbClr val="FFFF00"/>
          </a:solidFill>
          <a:ln>
            <a:solidFill>
              <a:srgbClr val="C00000"/>
            </a:solidFill>
          </a:ln>
        </p:spPr>
        <p:txBody>
          <a:bodyPr/>
          <a:lstStyle/>
          <a:p>
            <a:r>
              <a:rPr lang="kk-KZ" sz="3200" b="1" dirty="0">
                <a:latin typeface="Times New Roman" pitchFamily="18" charset="0"/>
              </a:rPr>
              <a:t>Гликолиздің </a:t>
            </a:r>
            <a:r>
              <a:rPr lang="kk-KZ" sz="3200" b="1" dirty="0" smtClean="0">
                <a:latin typeface="Times New Roman" pitchFamily="18" charset="0"/>
              </a:rPr>
              <a:t>мағынасы мен маңыздылығы</a:t>
            </a:r>
            <a:endParaRPr lang="ru-RU" b="1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052513"/>
            <a:ext cx="8713788" cy="5472112"/>
          </a:xfrm>
          <a:solidFill>
            <a:srgbClr val="99FF66"/>
          </a:solidFill>
          <a:ln>
            <a:solidFill>
              <a:srgbClr val="C00000"/>
            </a:solidFill>
          </a:ln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kk-KZ" sz="2400" b="1" i="1" dirty="0">
                <a:latin typeface="Times New Roman" pitchFamily="18" charset="0"/>
              </a:rPr>
              <a:t>Анаэробты </a:t>
            </a:r>
            <a:r>
              <a:rPr lang="kk-KZ" sz="2400" b="1" i="1" dirty="0" smtClean="0">
                <a:latin typeface="Times New Roman" pitchFamily="18" charset="0"/>
              </a:rPr>
              <a:t>жағдайда: 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Char char="Ø"/>
            </a:pPr>
            <a:r>
              <a:rPr lang="kk-KZ" sz="2400" dirty="0" smtClean="0">
                <a:latin typeface="Times New Roman" pitchFamily="18" charset="0"/>
              </a:rPr>
              <a:t>гликолиз организмде АТФ-тың </a:t>
            </a:r>
            <a:r>
              <a:rPr lang="kk-KZ" sz="2400" dirty="0">
                <a:latin typeface="Times New Roman" pitchFamily="18" charset="0"/>
              </a:rPr>
              <a:t>түзілуін </a:t>
            </a:r>
            <a:r>
              <a:rPr lang="kk-KZ" sz="2400" dirty="0" smtClean="0">
                <a:latin typeface="Times New Roman" pitchFamily="18" charset="0"/>
              </a:rPr>
              <a:t>қамтамасыз етеді;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Char char="Ø"/>
            </a:pPr>
            <a:r>
              <a:rPr lang="kk-KZ" sz="2400" dirty="0" smtClean="0">
                <a:latin typeface="Times New Roman" pitchFamily="18" charset="0"/>
              </a:rPr>
              <a:t>оттексіз </a:t>
            </a:r>
            <a:r>
              <a:rPr lang="kk-KZ" sz="2400" dirty="0">
                <a:latin typeface="Times New Roman" pitchFamily="18" charset="0"/>
              </a:rPr>
              <a:t>жағдайда адам мен </a:t>
            </a:r>
            <a:r>
              <a:rPr lang="kk-KZ" sz="2400" dirty="0" smtClean="0">
                <a:latin typeface="Times New Roman" pitchFamily="18" charset="0"/>
              </a:rPr>
              <a:t>жануарлар организмінде   бұлшық </a:t>
            </a:r>
            <a:r>
              <a:rPr lang="kk-KZ" sz="2400" dirty="0">
                <a:latin typeface="Times New Roman" pitchFamily="18" charset="0"/>
              </a:rPr>
              <a:t>еттің қарқынды </a:t>
            </a:r>
            <a:r>
              <a:rPr lang="kk-KZ" sz="2400" dirty="0" smtClean="0">
                <a:latin typeface="Times New Roman" pitchFamily="18" charset="0"/>
              </a:rPr>
              <a:t>жұмысын жүзеге асырады.</a:t>
            </a:r>
            <a:endParaRPr lang="kk-KZ" sz="2400" dirty="0">
              <a:latin typeface="Times New Roman" pitchFamily="18" charset="0"/>
            </a:endParaRP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kk-KZ" sz="2400" b="1" i="1" dirty="0">
                <a:latin typeface="Times New Roman" pitchFamily="18" charset="0"/>
              </a:rPr>
              <a:t>2</a:t>
            </a:r>
            <a:r>
              <a:rPr lang="kk-KZ" sz="2400" b="1" i="1" dirty="0" smtClean="0">
                <a:latin typeface="Times New Roman" pitchFamily="18" charset="0"/>
              </a:rPr>
              <a:t>.   </a:t>
            </a:r>
            <a:r>
              <a:rPr lang="kk-KZ" sz="2400" b="1" i="1" dirty="0">
                <a:latin typeface="Times New Roman" pitchFamily="18" charset="0"/>
              </a:rPr>
              <a:t>Аэробты </a:t>
            </a:r>
            <a:r>
              <a:rPr lang="kk-KZ" sz="2400" b="1" i="1" dirty="0" smtClean="0">
                <a:latin typeface="Times New Roman" pitchFamily="18" charset="0"/>
              </a:rPr>
              <a:t>жағдайда: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Char char="Ø"/>
            </a:pPr>
            <a:r>
              <a:rPr lang="kk-KZ" sz="2400" dirty="0" smtClean="0">
                <a:latin typeface="Times New Roman" pitchFamily="18" charset="0"/>
              </a:rPr>
              <a:t>гликолиз </a:t>
            </a:r>
            <a:r>
              <a:rPr lang="kk-KZ" sz="2400" dirty="0">
                <a:latin typeface="Times New Roman" pitchFamily="18" charset="0"/>
              </a:rPr>
              <a:t>реакциялары (пируваттың түзілуі) көмірсулардың ыдырауының бірінші </a:t>
            </a:r>
            <a:r>
              <a:rPr lang="kk-KZ" sz="2400" dirty="0" smtClean="0">
                <a:latin typeface="Times New Roman" pitchFamily="18" charset="0"/>
              </a:rPr>
              <a:t>қезені болып табылады;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Char char="Ø"/>
            </a:pPr>
            <a:r>
              <a:rPr lang="kk-KZ" sz="2400" dirty="0" smtClean="0">
                <a:latin typeface="Times New Roman" pitchFamily="18" charset="0"/>
              </a:rPr>
              <a:t>одан </a:t>
            </a:r>
            <a:r>
              <a:rPr lang="kk-KZ" sz="2400" dirty="0">
                <a:latin typeface="Times New Roman" pitchFamily="18" charset="0"/>
              </a:rPr>
              <a:t>ары қарай пируваттан түзілген  ацетил-КоА Кребс циклына </a:t>
            </a:r>
            <a:r>
              <a:rPr lang="kk-KZ" sz="2400" dirty="0" smtClean="0">
                <a:latin typeface="Times New Roman" pitchFamily="18" charset="0"/>
              </a:rPr>
              <a:t>түседі;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Char char="Ø"/>
            </a:pPr>
            <a:r>
              <a:rPr lang="kk-KZ" sz="2400" dirty="0" smtClean="0">
                <a:latin typeface="Times New Roman" pitchFamily="18" charset="0"/>
              </a:rPr>
              <a:t>гликолиз </a:t>
            </a:r>
            <a:r>
              <a:rPr lang="kk-KZ" sz="2400" dirty="0">
                <a:latin typeface="Times New Roman" pitchFamily="18" charset="0"/>
              </a:rPr>
              <a:t>және Кребс </a:t>
            </a:r>
            <a:r>
              <a:rPr lang="kk-KZ" sz="2400" dirty="0" smtClean="0">
                <a:latin typeface="Times New Roman" pitchFamily="18" charset="0"/>
              </a:rPr>
              <a:t>циклы </a:t>
            </a:r>
            <a:r>
              <a:rPr lang="kk-KZ" sz="2400" dirty="0">
                <a:latin typeface="Times New Roman" pitchFamily="18" charset="0"/>
              </a:rPr>
              <a:t>глюкозаның </a:t>
            </a:r>
            <a:r>
              <a:rPr lang="kk-KZ" sz="2400" dirty="0" smtClean="0">
                <a:latin typeface="Times New Roman" pitchFamily="18" charset="0"/>
              </a:rPr>
              <a:t>СО</a:t>
            </a:r>
            <a:r>
              <a:rPr lang="kk-KZ" sz="2400" baseline="-25000" dirty="0" smtClean="0">
                <a:latin typeface="Times New Roman" pitchFamily="18" charset="0"/>
              </a:rPr>
              <a:t>2</a:t>
            </a:r>
            <a:r>
              <a:rPr lang="kk-KZ" sz="2400" dirty="0" smtClean="0">
                <a:latin typeface="Times New Roman" pitchFamily="18" charset="0"/>
              </a:rPr>
              <a:t>-ге </a:t>
            </a:r>
            <a:r>
              <a:rPr lang="kk-KZ" sz="2400" dirty="0">
                <a:latin typeface="Times New Roman" pitchFamily="18" charset="0"/>
              </a:rPr>
              <a:t>дейін толық </a:t>
            </a:r>
            <a:r>
              <a:rPr lang="kk-KZ" sz="2400" dirty="0" smtClean="0">
                <a:latin typeface="Times New Roman" pitchFamily="18" charset="0"/>
              </a:rPr>
              <a:t>тотығуын,  </a:t>
            </a:r>
            <a:r>
              <a:rPr lang="kk-KZ" sz="2400" dirty="0">
                <a:latin typeface="Times New Roman" pitchFamily="18" charset="0"/>
              </a:rPr>
              <a:t>сонымен </a:t>
            </a:r>
            <a:r>
              <a:rPr lang="kk-KZ" sz="2400" dirty="0" smtClean="0">
                <a:latin typeface="Times New Roman" pitchFamily="18" charset="0"/>
              </a:rPr>
              <a:t>қатар, </a:t>
            </a:r>
            <a:r>
              <a:rPr lang="kk-KZ" sz="2400" dirty="0">
                <a:latin typeface="Times New Roman" pitchFamily="18" charset="0"/>
              </a:rPr>
              <a:t>метаболиттік энергияның көп </a:t>
            </a:r>
            <a:r>
              <a:rPr lang="kk-KZ" sz="2400" dirty="0" smtClean="0">
                <a:latin typeface="Times New Roman" pitchFamily="18" charset="0"/>
              </a:rPr>
              <a:t>мөлшерде бөлінуін (АТФ</a:t>
            </a:r>
            <a:r>
              <a:rPr lang="kk-KZ" sz="2400" dirty="0">
                <a:latin typeface="Times New Roman" pitchFamily="18" charset="0"/>
              </a:rPr>
              <a:t>) </a:t>
            </a:r>
            <a:r>
              <a:rPr lang="kk-KZ" sz="2400" dirty="0" smtClean="0">
                <a:latin typeface="Times New Roman" pitchFamily="18" charset="0"/>
              </a:rPr>
              <a:t>қамтамасыз етеді.</a:t>
            </a:r>
            <a:endParaRPr lang="kk-KZ" sz="2400" dirty="0">
              <a:latin typeface="Times New Roman" pitchFamily="18" charset="0"/>
            </a:endParaRP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kk-KZ" sz="2400" dirty="0">
                <a:latin typeface="Times New Roman" pitchFamily="18" charset="0"/>
              </a:rPr>
              <a:t>Глюкозаның аэробты жағдайда толық ыдырауының нәтижесінде  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kk-KZ" sz="2400" dirty="0">
                <a:latin typeface="Times New Roman" pitchFamily="18" charset="0"/>
              </a:rPr>
              <a:t>38 моль АТФ түзіледі.</a:t>
            </a:r>
            <a:endParaRPr lang="ru-RU" sz="2400" dirty="0">
              <a:latin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4DC69-C4E7-4AC4-8750-AAC4100D09D1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622</TotalTime>
  <Words>958</Words>
  <Application>Microsoft Office PowerPoint</Application>
  <PresentationFormat>Экран (4:3)</PresentationFormat>
  <Paragraphs>180</Paragraphs>
  <Slides>30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30</vt:i4>
      </vt:variant>
    </vt:vector>
  </HeadingPairs>
  <TitlesOfParts>
    <vt:vector size="36" baseType="lpstr">
      <vt:lpstr>Arial</vt:lpstr>
      <vt:lpstr>Calibri</vt:lpstr>
      <vt:lpstr>Symbol</vt:lpstr>
      <vt:lpstr>Times New Roman</vt:lpstr>
      <vt:lpstr>Wingdings</vt:lpstr>
      <vt:lpstr>Оформление по умолчанию</vt:lpstr>
      <vt:lpstr>Лекция № 11. Көмірсулардың метаболизмі. Гликолиз: түзілетін аралық өнімдері мен энергия мөлшері. </vt:lpstr>
      <vt:lpstr> Негізгі сұрақтар: </vt:lpstr>
      <vt:lpstr> Көмірсулардың катаболизмі </vt:lpstr>
      <vt:lpstr>Презентация PowerPoint</vt:lpstr>
      <vt:lpstr>Презентация PowerPoint</vt:lpstr>
      <vt:lpstr>Глюкозаның алмасуы</vt:lpstr>
      <vt:lpstr>Глюкоза катаболизм реакциялардың бірізділігі</vt:lpstr>
      <vt:lpstr>  Гликолиз грек тілінен γλυκός, glykos — тәтті және λύσης, lysis — еру. </vt:lpstr>
      <vt:lpstr>Гликолиздің мағынасы мен маңыздылығы</vt:lpstr>
      <vt:lpstr> Гликолиздің жалпы сипаттамалары: </vt:lpstr>
      <vt:lpstr>Презентация PowerPoint</vt:lpstr>
      <vt:lpstr>Гликолиз</vt:lpstr>
      <vt:lpstr>Презентация PowerPoint</vt:lpstr>
      <vt:lpstr>Гликолиздің сатылары:</vt:lpstr>
      <vt:lpstr>Презентация PowerPoint</vt:lpstr>
      <vt:lpstr>  3) қайтымсыз фруктозо-6-фосфаттың фосфорлануы (3);  фосфофруктокиназа; бір молекула АТФ жұмсалады; 4) қайтымды  фруктозо-1,6-бифосфаттың (Ф-1,6-бФ) екі триозаға  альдольді ыдырауы (4).  </vt:lpstr>
      <vt:lpstr>Презентация PowerPoint</vt:lpstr>
      <vt:lpstr> 4 -ші реакцияда  дигидроксиацетонфосфат  және глицеральдегид-3-фосфат түзіледі, біріншісі - фосфотриозоизомераза әсерінен  екіншісіне алмасады (5): </vt:lpstr>
      <vt:lpstr>  6) Әр глицеральдегидфосфат молекуласы глицеральдегидфосфаттың дегидрогеназа қатысында НАД+-пен 1,3-дифосфоглицератқа дейін тотығады:  </vt:lpstr>
      <vt:lpstr> 7) 1,3-дифосфоглицераттан фосфор қышқылының қалдығы фосфоглицераткиназа ферментімен  АДФ молекуласына  тасымалданады  — АТФ молекуласы түзіледі: </vt:lpstr>
      <vt:lpstr> 8) Фосфоглицеролмутаза ферменті 2-фосфоглицератты түзеді: </vt:lpstr>
      <vt:lpstr> 10) АДФ субстраттық фосфорланудың екінші реакциясы жүреді, пируваттың енолды формасы және АТФ түзіледі: Реакция пируваткиназа көмегімен жүреді.  Пируваттың енолды формасының изомеризациясы ферментсіз жүреді:  </vt:lpstr>
      <vt:lpstr>Ашу процесі:</vt:lpstr>
      <vt:lpstr>Презентация PowerPoint</vt:lpstr>
      <vt:lpstr>Презентация PowerPoint</vt:lpstr>
      <vt:lpstr>Энергетикалық баланс:</vt:lpstr>
      <vt:lpstr>Презентация PowerPoint</vt:lpstr>
      <vt:lpstr>Презентация PowerPoint</vt:lpstr>
      <vt:lpstr>Глюконеогенез</vt:lpstr>
      <vt:lpstr>Глюконеогенез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Көмірсулардың алмасуы</dc:title>
  <dc:creator>Мэлс Буранбаев</dc:creator>
  <cp:lastModifiedBy>Admin</cp:lastModifiedBy>
  <cp:revision>42</cp:revision>
  <dcterms:created xsi:type="dcterms:W3CDTF">2009-03-03T14:33:23Z</dcterms:created>
  <dcterms:modified xsi:type="dcterms:W3CDTF">2021-01-13T20:02:27Z</dcterms:modified>
</cp:coreProperties>
</file>